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2" r:id="rId3"/>
    <p:sldId id="258" r:id="rId4"/>
    <p:sldId id="269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83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D37D4-9C9F-4041-B555-73D2DBC35CFF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95282-9C2C-4D3D-AA14-4FF4E8FB3A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926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5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4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98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25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89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9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3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89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0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hu/slide/2118473/" TargetMode="External"/><Relationship Id="rId7" Type="http://schemas.openxmlformats.org/officeDocument/2006/relationships/hyperlink" Target="https://www.alza.hu/fogalomtar/ram-memoria-tipusok" TargetMode="External"/><Relationship Id="rId2" Type="http://schemas.openxmlformats.org/officeDocument/2006/relationships/hyperlink" Target="http://users.atw.hu/tfginfo/ht/hardver/CPU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.wikipedia.org/wiki/Mem%C3%B3ria_(sz%C3%A1m%C3%ADt%C3%A1stechnika)" TargetMode="External"/><Relationship Id="rId5" Type="http://schemas.openxmlformats.org/officeDocument/2006/relationships/hyperlink" Target="https://www.pcx.hu/Minden-amit-RAM-tudni-erdemes-1" TargetMode="External"/><Relationship Id="rId4" Type="http://schemas.openxmlformats.org/officeDocument/2006/relationships/hyperlink" Target="https://bestofcafe.hu/mi_a_ram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3591">
            <a:off x="10375637" y="5230821"/>
            <a:ext cx="2156460" cy="21564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309867" y="993683"/>
            <a:ext cx="9144000" cy="1078997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prstTxWarp prst="textArchUp">
              <a:avLst/>
            </a:prstTxWarp>
          </a:bodyPr>
          <a:lstStyle/>
          <a:p>
            <a:r>
              <a:rPr lang="hu-HU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  <a:t>Processzorok és RAM(ok)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42779" y="5302759"/>
            <a:ext cx="8834650" cy="1297664"/>
          </a:xfrm>
        </p:spPr>
        <p:txBody>
          <a:bodyPr>
            <a:no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Misi: </a:t>
            </a:r>
            <a:r>
              <a:rPr lang="hu-HU" sz="2800" b="1" dirty="0" smtClean="0">
                <a:solidFill>
                  <a:schemeClr val="bg1"/>
                </a:solidFill>
              </a:rPr>
              <a:t>Processzorok.docx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Gergő: RAM(ok</a:t>
            </a:r>
            <a:r>
              <a:rPr lang="hu-HU" sz="2800" b="1" dirty="0" smtClean="0">
                <a:solidFill>
                  <a:schemeClr val="bg1"/>
                </a:solidFill>
              </a:rPr>
              <a:t>).docx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Valentin: </a:t>
            </a:r>
            <a:r>
              <a:rPr lang="hu-HU" sz="2800" b="1" dirty="0" smtClean="0">
                <a:solidFill>
                  <a:schemeClr val="bg1"/>
                </a:solidFill>
              </a:rPr>
              <a:t>PowerPoint.pptx</a:t>
            </a:r>
            <a:endParaRPr lang="hu-HU" sz="2800" b="1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1174">
            <a:off x="-794901" y="-655064"/>
            <a:ext cx="2957703" cy="17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Sok régebbi számítógépben jelenleg is DDR3-as </a:t>
            </a:r>
            <a:r>
              <a:rPr lang="hu-HU" dirty="0" err="1">
                <a:solidFill>
                  <a:schemeClr val="bg1"/>
                </a:solidFill>
              </a:rPr>
              <a:t>ramok</a:t>
            </a:r>
            <a:r>
              <a:rPr lang="hu-HU" dirty="0">
                <a:solidFill>
                  <a:schemeClr val="bg1"/>
                </a:solidFill>
              </a:rPr>
              <a:t> vannak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400–1066 MHz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3 (DOUBLE DATA RATE 3)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Jelenleg a legelterjedtebb RAM típus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2133MHz – 3000+ </a:t>
            </a:r>
            <a:r>
              <a:rPr lang="hu-HU" dirty="0" err="1">
                <a:solidFill>
                  <a:schemeClr val="bg1"/>
                </a:solidFill>
              </a:rPr>
              <a:t>Mhz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3200, 3400)</a:t>
            </a:r>
          </a:p>
          <a:p>
            <a:r>
              <a:rPr lang="hu-HU" dirty="0">
                <a:solidFill>
                  <a:schemeClr val="bg1"/>
                </a:solidFill>
              </a:rPr>
              <a:t>Nem olyan drágák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4 (DOUBLE DATA RATE 4)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2021-ben jelent meg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3200 - 6400 MHz (átlagosan: 4800 MHz)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feszültségen működnek  (energiahatékonyabb)</a:t>
            </a:r>
          </a:p>
          <a:p>
            <a:r>
              <a:rPr lang="hu-HU" dirty="0">
                <a:solidFill>
                  <a:schemeClr val="bg1"/>
                </a:solidFill>
              </a:rPr>
              <a:t>Nem annyira elterjedt </a:t>
            </a:r>
            <a:r>
              <a:rPr lang="hu-HU" i="1" dirty="0">
                <a:solidFill>
                  <a:schemeClr val="bg1"/>
                </a:solidFill>
              </a:rPr>
              <a:t>(még) (magasabb ár miatt)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5 (DOUBLE DATA RATE 5)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2707BD5B-4DA4-186F-B4F9-3EF0889F2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5">
            <a:off x="8540184" y="3604880"/>
            <a:ext cx="4215650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350711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Hordozható eszközökben van jelen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mobiltelefon)</a:t>
            </a:r>
          </a:p>
          <a:p>
            <a:r>
              <a:rPr lang="hu-HU" dirty="0">
                <a:solidFill>
                  <a:schemeClr val="bg1"/>
                </a:solidFill>
              </a:rPr>
              <a:t>Alacsony feszültségen működnek</a:t>
            </a:r>
          </a:p>
          <a:p>
            <a:r>
              <a:rPr lang="hu-HU" dirty="0">
                <a:solidFill>
                  <a:schemeClr val="bg1"/>
                </a:solidFill>
              </a:rPr>
              <a:t>Energiahatékonysága elősegíti a készülék </a:t>
            </a:r>
            <a:r>
              <a:rPr lang="hu-HU" dirty="0" err="1">
                <a:solidFill>
                  <a:schemeClr val="bg1"/>
                </a:solidFill>
              </a:rPr>
              <a:t>üzemidejét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Főbb verziók: LPDDR 1,2,3,4,5,5x</a:t>
            </a:r>
          </a:p>
          <a:p>
            <a:r>
              <a:rPr lang="hu-HU" dirty="0">
                <a:solidFill>
                  <a:schemeClr val="bg1"/>
                </a:solidFill>
              </a:rPr>
              <a:t>LPDDR 1: </a:t>
            </a:r>
            <a:r>
              <a:rPr lang="hu-HU" i="1" dirty="0">
                <a:solidFill>
                  <a:schemeClr val="bg1"/>
                </a:solidFill>
              </a:rPr>
              <a:t>200MHz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vs</a:t>
            </a:r>
            <a:r>
              <a:rPr lang="hu-HU" dirty="0">
                <a:solidFill>
                  <a:schemeClr val="bg1"/>
                </a:solidFill>
              </a:rPr>
              <a:t> LPDDR 5X: </a:t>
            </a:r>
            <a:r>
              <a:rPr lang="hu-HU" i="1" dirty="0">
                <a:solidFill>
                  <a:schemeClr val="bg1"/>
                </a:solidFill>
              </a:rPr>
              <a:t>553MHz 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LPDDR (LOW POWER DDR)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névjegykártya, képernyőkép, tervezés látható&#10;&#10;Automatikusan generált leírás">
            <a:extLst>
              <a:ext uri="{FF2B5EF4-FFF2-40B4-BE49-F238E27FC236}">
                <a16:creationId xmlns:a16="http://schemas.microsoft.com/office/drawing/2014/main" id="{6C66093E-CB3E-8AEB-2F12-11FD19C46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87" y="3494934"/>
            <a:ext cx="5608447" cy="3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elektronika, Elektrontechnika, Számítógépes hardver, Számítógép-alkatrész látható&#10;&#10;Automatikusan generált leírás">
            <a:extLst>
              <a:ext uri="{FF2B5EF4-FFF2-40B4-BE49-F238E27FC236}">
                <a16:creationId xmlns:a16="http://schemas.microsoft.com/office/drawing/2014/main" id="{9BF2C2CB-BCF6-E74D-374E-8F95C007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r="88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PROCESSZOR</a:t>
            </a:r>
            <a:r>
              <a:rPr lang="hu-HU" sz="6600" dirty="0">
                <a:solidFill>
                  <a:schemeClr val="bg1"/>
                </a:solidFill>
              </a:rPr>
              <a:t>OK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az a processzor?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10565"/>
            <a:ext cx="10515600" cy="2307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CPU (processzor) a számítógép „agya”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különböző utasítások értelmezését és végrehajtását </a:t>
            </a:r>
            <a:r>
              <a:rPr lang="hu-HU" dirty="0" err="1">
                <a:solidFill>
                  <a:schemeClr val="bg1"/>
                </a:solidFill>
              </a:rPr>
              <a:t>vezérli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Félvezetős kivitelezésű, összetett elektronikus áramkör. Egy szilícium kristályra integrált, sok tízmillió tranzisztort tartalmazó egység</a:t>
            </a:r>
          </a:p>
        </p:txBody>
      </p:sp>
    </p:spTree>
    <p:extLst>
      <p:ext uri="{BB962C8B-B14F-4D97-AF65-F5344CB8AC3E}">
        <p14:creationId xmlns:p14="http://schemas.microsoft.com/office/powerpoint/2010/main" val="38983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CPU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- </a:t>
            </a:r>
            <a:r>
              <a:rPr lang="hu-HU" i="1" dirty="0">
                <a:solidFill>
                  <a:schemeClr val="bg1"/>
                </a:solidFill>
              </a:rPr>
              <a:t>1971</a:t>
            </a:r>
            <a:r>
              <a:rPr lang="hu-HU" dirty="0">
                <a:solidFill>
                  <a:schemeClr val="bg1"/>
                </a:solidFill>
              </a:rPr>
              <a:t>: első mikroprocesszor (4 bites Intel 4004 - 740-kHz)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Később több sikeres 8 bites sorozat más gyártóktól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8008</a:t>
            </a:r>
          </a:p>
          <a:p>
            <a:pPr lvl="1"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Zilog</a:t>
            </a:r>
            <a:r>
              <a:rPr lang="hu-HU" dirty="0">
                <a:solidFill>
                  <a:schemeClr val="bg1"/>
                </a:solidFill>
              </a:rPr>
              <a:t> Z80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Motorola 6800</a:t>
            </a:r>
            <a:endParaRPr lang="hu-HU" dirty="0"/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0F08812-2975-CBD9-947C-E44A8F98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3212009"/>
            <a:ext cx="6481762" cy="36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RÉSZEI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ALU: </a:t>
            </a:r>
            <a:r>
              <a:rPr lang="hu-HU" dirty="0">
                <a:solidFill>
                  <a:schemeClr val="bg1"/>
                </a:solidFill>
              </a:rPr>
              <a:t>matematikai és logikai műveletek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AGU: </a:t>
            </a:r>
            <a:r>
              <a:rPr lang="hu-HU" dirty="0">
                <a:solidFill>
                  <a:schemeClr val="bg1"/>
                </a:solidFill>
              </a:rPr>
              <a:t>címszámító egység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CU: </a:t>
            </a:r>
            <a:r>
              <a:rPr lang="hu-HU" dirty="0">
                <a:solidFill>
                  <a:schemeClr val="bg1"/>
                </a:solidFill>
              </a:rPr>
              <a:t>Ez szervezi, ütemezi a processzor egész munkáját</a:t>
            </a:r>
          </a:p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Register</a:t>
            </a:r>
            <a:r>
              <a:rPr lang="hu-HU" b="1" dirty="0">
                <a:solidFill>
                  <a:schemeClr val="bg1"/>
                </a:solidFill>
              </a:rPr>
              <a:t>:</a:t>
            </a:r>
            <a:r>
              <a:rPr lang="hu-HU" dirty="0">
                <a:solidFill>
                  <a:schemeClr val="bg1"/>
                </a:solidFill>
              </a:rPr>
              <a:t> gyors, kisméretű memória (ideiglenes információknak)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Buszvezérlő</a:t>
            </a:r>
            <a:r>
              <a:rPr lang="hu-HU" dirty="0">
                <a:solidFill>
                  <a:schemeClr val="bg1"/>
                </a:solidFill>
              </a:rPr>
              <a:t>: továbbítja az adatokat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Cache: </a:t>
            </a:r>
            <a:r>
              <a:rPr lang="hu-HU" dirty="0">
                <a:solidFill>
                  <a:schemeClr val="bg1"/>
                </a:solidFill>
              </a:rPr>
              <a:t>gyorsítótár</a:t>
            </a:r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>
                <a:solidFill>
                  <a:schemeClr val="bg1"/>
                </a:solidFill>
                <a:latin typeface="Algerian" panose="04020705040A02060702" pitchFamily="82" charset="0"/>
              </a:rPr>
              <a:t>PROCESSZOR feladatai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83127"/>
            <a:ext cx="10515600" cy="18174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hu-HU" b="1">
                <a:solidFill>
                  <a:schemeClr val="bg1"/>
                </a:solidFill>
              </a:rPr>
              <a:t>Számítás és vezérlés</a:t>
            </a:r>
            <a:endParaRPr lang="hu-HU"/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Feldolgozza és vezérli az eszköz funkcióit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Pl: gomblenyomás a billentyűzeten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Binárisan kódolt adatok (0, 1)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Színesség, képernyőkép, minta, zöld látható&#10;&#10;Automatikusan generált leírás">
            <a:extLst>
              <a:ext uri="{FF2B5EF4-FFF2-40B4-BE49-F238E27FC236}">
                <a16:creationId xmlns:a16="http://schemas.microsoft.com/office/drawing/2014/main" id="{7BD156B4-D38D-BA0D-EA89-EE24C7980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49" y="2334793"/>
            <a:ext cx="3849097" cy="423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4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frekvencia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Állapotváltozás 0-ról 1-re,  vagy 1-ről 0-ra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két impulzus közötti intervallumot frekvenciaciklusnak nevezzük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Ezen ciklusok mennyisége egy másodperc alatt adja a processzor frekvenciáját (Hertz - 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Manapság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Miné</a:t>
            </a:r>
            <a:r>
              <a:rPr lang="hu-HU" dirty="0">
                <a:solidFill>
                  <a:schemeClr val="bg1"/>
                </a:solidFill>
              </a:rPr>
              <a:t> nagyobb, anná jobb!</a:t>
            </a:r>
          </a:p>
        </p:txBody>
      </p:sp>
    </p:spTree>
    <p:extLst>
      <p:ext uri="{BB962C8B-B14F-4D97-AF65-F5344CB8AC3E}">
        <p14:creationId xmlns:p14="http://schemas.microsoft.com/office/powerpoint/2010/main" val="19006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képen áramkör, elektronika, Elektrontechnika, Elektronikus alkatrész látható&#10;&#10;Automatikusan generált leírás">
            <a:extLst>
              <a:ext uri="{FF2B5EF4-FFF2-40B4-BE49-F238E27FC236}">
                <a16:creationId xmlns:a16="http://schemas.microsoft.com/office/drawing/2014/main" id="{7F72FA2D-ED60-EADF-4764-BE740DF74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RAM MEMÓRIA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mag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43376"/>
            <a:ext cx="10515600" cy="18843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Különálló számítási egységek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Több programot tud kezelni egyszerre</a:t>
            </a: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Multitasking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9661F99-E746-FDBF-9DAA-97F96E37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4" y="1608801"/>
            <a:ext cx="4010336" cy="4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Főbb processzor gyártók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37131"/>
            <a:ext cx="10515600" cy="132681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PC/Laptop: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Intel (FŐ: Intel </a:t>
            </a:r>
            <a:r>
              <a:rPr lang="hu-HU" b="1" dirty="0" err="1">
                <a:solidFill>
                  <a:schemeClr val="bg1"/>
                </a:solidFill>
              </a:rPr>
              <a:t>Core</a:t>
            </a:r>
            <a:r>
              <a:rPr lang="hu-HU" b="1" dirty="0">
                <a:solidFill>
                  <a:schemeClr val="bg1"/>
                </a:solidFill>
              </a:rPr>
              <a:t> (i3, i5, i7, i9)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AMD (FŐ: </a:t>
            </a:r>
            <a:r>
              <a:rPr lang="hu-HU" b="1" dirty="0" err="1">
                <a:solidFill>
                  <a:schemeClr val="bg1"/>
                </a:solidFill>
              </a:rPr>
              <a:t>Ryzen</a:t>
            </a:r>
            <a:r>
              <a:rPr lang="hu-HU" b="1" dirty="0">
                <a:solidFill>
                  <a:schemeClr val="bg1"/>
                </a:solidFill>
              </a:rPr>
              <a:t> (3, 5, 7, 9))</a:t>
            </a: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838200" y="4921208"/>
            <a:ext cx="10515600" cy="132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Mobiltelenok</a:t>
            </a:r>
            <a:r>
              <a:rPr lang="hu-HU" b="1" dirty="0">
                <a:solidFill>
                  <a:schemeClr val="bg1"/>
                </a:solidFill>
              </a:rPr>
              <a:t>/</a:t>
            </a:r>
            <a:r>
              <a:rPr lang="hu-HU" b="1" dirty="0" err="1">
                <a:solidFill>
                  <a:schemeClr val="bg1"/>
                </a:solidFill>
              </a:rPr>
              <a:t>tabletek</a:t>
            </a:r>
            <a:r>
              <a:rPr lang="hu-HU" b="1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Snapdragon</a:t>
            </a:r>
            <a:endParaRPr lang="hu-HU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 (Apple A)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621852"/>
            <a:ext cx="3098646" cy="205750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54" y="4924242"/>
            <a:ext cx="1609491" cy="17494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29" y="4740434"/>
            <a:ext cx="1473035" cy="174944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45" y="2963950"/>
            <a:ext cx="4545145" cy="17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106856"/>
            <a:ext cx="6431602" cy="1812629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FOGLALATOK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44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Fontos a foglalat típusa alaplap/processzor vásárlásnál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Lényegében egy csatlakozó, amibe helyezzük a processzort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- 2 fő foglalat: LGA és AM (Intel és AMD)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Aktuális foglalatok: 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Intel: LGA1151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AMD: AM4</a:t>
            </a:r>
          </a:p>
        </p:txBody>
      </p:sp>
      <p:pic>
        <p:nvPicPr>
          <p:cNvPr id="7" name="Kép 6" descr="A képen elektronika, Elektronikus eszköz, Elektrontechnika, gép látható&#10;&#10;Automatikusan generált leírás">
            <a:extLst>
              <a:ext uri="{FF2B5EF4-FFF2-40B4-BE49-F238E27FC236}">
                <a16:creationId xmlns:a16="http://schemas.microsoft.com/office/drawing/2014/main" id="{411B6318-AA20-85B2-DFB2-A3C1EB253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36" y="369913"/>
            <a:ext cx="2276354" cy="27845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 descr="A képen elektronika, fekete-fehér, számítógép látható&#10;&#10;Automatikusan generált leírás">
            <a:extLst>
              <a:ext uri="{FF2B5EF4-FFF2-40B4-BE49-F238E27FC236}">
                <a16:creationId xmlns:a16="http://schemas.microsoft.com/office/drawing/2014/main" id="{8BCBD0FB-EB37-95F9-11F4-B639C4736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0" y="3730267"/>
            <a:ext cx="2526961" cy="2784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vásárlás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Magok száma: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elosztódnak a processzor feladatai a magok között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Foglalat: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LGA (Intel) vagy AM (AMD)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Órajel:</a:t>
            </a:r>
            <a:r>
              <a:rPr lang="hu-HU" dirty="0">
                <a:solidFill>
                  <a:schemeClr val="bg1"/>
                </a:solidFill>
              </a:rPr>
              <a:t> a processzor sebessége (Hz -&gt;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TDP: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megmutatja hogy a CPU mennyit hőt bocsát el</a:t>
            </a:r>
          </a:p>
          <a:p>
            <a:pPr>
              <a:lnSpc>
                <a:spcPct val="100000"/>
              </a:lnSpc>
            </a:pPr>
            <a:r>
              <a:rPr lang="hu-HU" u="sng" dirty="0">
                <a:solidFill>
                  <a:schemeClr val="bg1"/>
                </a:solidFill>
              </a:rPr>
              <a:t>Gyorsítótár:</a:t>
            </a:r>
            <a:r>
              <a:rPr lang="hu-HU" dirty="0">
                <a:solidFill>
                  <a:schemeClr val="bg1"/>
                </a:solidFill>
              </a:rPr>
              <a:t> ideiglenes fájlok tárolására alkalmas</a:t>
            </a:r>
          </a:p>
        </p:txBody>
      </p:sp>
    </p:spTree>
    <p:extLst>
      <p:ext uri="{BB962C8B-B14F-4D97-AF65-F5344CB8AC3E}">
        <p14:creationId xmlns:p14="http://schemas.microsoft.com/office/powerpoint/2010/main" val="212404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08D5EA-0D26-9659-7B3F-7E8A9252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6697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Források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https://www.alza.hu/mi-a-processzor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https://bytech.hu/processzor/ https://hu.wikipedia.org/wiki/Central_processing_unit https://hu.wikipedia.org/wiki/Processzorfoglalat https://hu.frwiki.wiki/wiki/Processeur </a:t>
            </a:r>
            <a:r>
              <a:rPr lang="hu-H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http://users.atw.hu/tfginfo/ht/hardver/CPU.htm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https://slideplayer.hu/slide/2118473/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https://bestofcafe.hu/mi_a_ram.html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https://www.pcx.hu/Minden-amit-RAM-tudni-erdemes-1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https://hu.wikipedia.org/wiki/Mem%C3%B3ria_(sz%C3%A1m%C3%ADt%C3%A1stechnika)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https://www.alza.hu/fogalomtar/ram-memoria-tipusok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 RAM?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1"/>
            <a:ext cx="10515600" cy="3851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(Random Access </a:t>
            </a:r>
            <a:r>
              <a:rPr lang="hu-HU" dirty="0" err="1">
                <a:solidFill>
                  <a:schemeClr val="bg1"/>
                </a:solidFill>
              </a:rPr>
              <a:t>Memory</a:t>
            </a:r>
            <a:r>
              <a:rPr lang="hu-HU" dirty="0">
                <a:solidFill>
                  <a:schemeClr val="bg1"/>
                </a:solidFill>
              </a:rPr>
              <a:t>) egy olyan típusú számítógépes memória, amely gyors és véletlenszerű hozzáférést biztosít az adatokhoz.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 a memória típus ideiglenes </a:t>
            </a:r>
            <a:r>
              <a:rPr lang="hu-HU" dirty="0" err="1">
                <a:solidFill>
                  <a:schemeClr val="bg1"/>
                </a:solidFill>
              </a:rPr>
              <a:t>tárolóhelyet</a:t>
            </a:r>
            <a:r>
              <a:rPr lang="hu-HU" dirty="0">
                <a:solidFill>
                  <a:schemeClr val="bg1"/>
                </a:solidFill>
              </a:rPr>
              <a:t> biztosít a futó alkalmazások számára.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kapacitása nagyban befolyásolja a számítógép teljesítményét, mivel a nagyobb RAM kapacitás lehetővé teszi több program futtatását és azok gyorsabb működését.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92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RAM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Régen mágnesszalagon tárolták az adatokat</a:t>
            </a: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Az 1990-es években került bevezetésre az SDRAM. Az SDRAM már képes volt gyorsan, egyetlen adatsebességgel átvinni az adatokat.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2000 körül lett kifejlesztve a dupla adatsebesség véletlen </a:t>
            </a:r>
            <a:r>
              <a:rPr lang="hu-HU" dirty="0" err="1">
                <a:solidFill>
                  <a:schemeClr val="bg1"/>
                </a:solidFill>
              </a:rPr>
              <a:t>hozzáférésű</a:t>
            </a:r>
            <a:r>
              <a:rPr lang="hu-HU" dirty="0">
                <a:solidFill>
                  <a:schemeClr val="bg1"/>
                </a:solidFill>
              </a:rPr>
              <a:t> memória (DDR RAM).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 DDR RAM bevezetése megváltoztatta és meghatározta a memória piacát, ami a mai napig meghatározó.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 descr="A képen elektronika, Elektrontechnika, Számítógép-alkatrész, Elektronikus alkatrész látható&#10;&#10;Automatikusan generált leírás">
            <a:extLst>
              <a:ext uri="{FF2B5EF4-FFF2-40B4-BE49-F238E27FC236}">
                <a16:creationId xmlns:a16="http://schemas.microsoft.com/office/drawing/2014/main" id="{45ED178D-3631-CEA5-2548-19DF7DDA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443">
            <a:off x="8714916" y="-430662"/>
            <a:ext cx="3034715" cy="303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35918A-17A8-B998-2EBD-4DC913DA3486}"/>
              </a:ext>
            </a:extLst>
          </p:cNvPr>
          <p:cNvSpPr txBox="1"/>
          <p:nvPr/>
        </p:nvSpPr>
        <p:spPr>
          <a:xfrm>
            <a:off x="9404838" y="2030340"/>
            <a:ext cx="24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1990: Apple MAC RAM</a:t>
            </a:r>
          </a:p>
        </p:txBody>
      </p:sp>
    </p:spTree>
    <p:extLst>
      <p:ext uri="{BB962C8B-B14F-4D97-AF65-F5344CB8AC3E}">
        <p14:creationId xmlns:p14="http://schemas.microsoft.com/office/powerpoint/2010/main" val="211356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1721" y="474306"/>
            <a:ext cx="11608558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Fontosabb félvezető memóriatípusok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84933"/>
            <a:ext cx="10515600" cy="35242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ROM </a:t>
            </a:r>
            <a:r>
              <a:rPr lang="hu-HU" dirty="0">
                <a:solidFill>
                  <a:schemeClr val="bg1"/>
                </a:solidFill>
              </a:rPr>
              <a:t>(csak olvasható memória): Gyártó által beégetett adatot tartalmaz, amely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PROM</a:t>
            </a:r>
            <a:r>
              <a:rPr lang="hu-HU" dirty="0">
                <a:solidFill>
                  <a:schemeClr val="bg1"/>
                </a:solidFill>
              </a:rPr>
              <a:t> (programozható ROM): Olyan memória, amely egyszer írható, de később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EPROM</a:t>
            </a:r>
            <a:r>
              <a:rPr lang="hu-HU" dirty="0">
                <a:solidFill>
                  <a:schemeClr val="bg1"/>
                </a:solidFill>
              </a:rPr>
              <a:t> (törölhető PROM): Törölhető és többször újraírható;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EEPROM</a:t>
            </a:r>
            <a:r>
              <a:rPr lang="hu-HU" dirty="0">
                <a:solidFill>
                  <a:schemeClr val="bg1"/>
                </a:solidFill>
              </a:rPr>
              <a:t> (elektronikusan törölhető PROM): Elektromos feszültséggel törölhető és újraírható. Ilyenek például a </a:t>
            </a:r>
            <a:r>
              <a:rPr lang="hu-HU" dirty="0" err="1">
                <a:solidFill>
                  <a:schemeClr val="bg1"/>
                </a:solidFill>
              </a:rPr>
              <a:t>Flash</a:t>
            </a:r>
            <a:r>
              <a:rPr lang="hu-HU" dirty="0">
                <a:solidFill>
                  <a:schemeClr val="bg1"/>
                </a:solidFill>
              </a:rPr>
              <a:t> memóriák is.</a:t>
            </a:r>
          </a:p>
        </p:txBody>
      </p:sp>
    </p:spTree>
    <p:extLst>
      <p:ext uri="{BB962C8B-B14F-4D97-AF65-F5344CB8AC3E}">
        <p14:creationId xmlns:p14="http://schemas.microsoft.com/office/powerpoint/2010/main" val="10840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91003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Ez egy további régebbi RAM típus, amelyet a </a:t>
            </a:r>
            <a:r>
              <a:rPr lang="hu-HU" dirty="0" err="1">
                <a:solidFill>
                  <a:schemeClr val="bg1"/>
                </a:solidFill>
              </a:rPr>
              <a:t>Rambus</a:t>
            </a:r>
            <a:r>
              <a:rPr lang="hu-HU" dirty="0">
                <a:solidFill>
                  <a:schemeClr val="bg1"/>
                </a:solidFill>
              </a:rPr>
              <a:t> Inc. fejlesztett ki. </a:t>
            </a:r>
          </a:p>
          <a:p>
            <a:r>
              <a:rPr lang="hu-HU" dirty="0">
                <a:solidFill>
                  <a:schemeClr val="bg1"/>
                </a:solidFill>
              </a:rPr>
              <a:t>Magasabb adatátviteli sebességet kínál, de kevésbé elterjedt és korlátozottan kompatibilis más rendszerekkel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RDRAM (</a:t>
            </a:r>
            <a:r>
              <a:rPr lang="hu-HU" sz="2800" b="1" u="sng" dirty="0" err="1">
                <a:solidFill>
                  <a:schemeClr val="bg1"/>
                </a:solidFill>
              </a:rPr>
              <a:t>Rambus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5D358AE1-0E07-D2EB-BC68-B476AAEE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52" y="4454334"/>
            <a:ext cx="2715651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Régebbi típusú RAM, amelyet a DDR generációk váltottak fel</a:t>
            </a:r>
          </a:p>
          <a:p>
            <a:r>
              <a:rPr lang="hu-HU" dirty="0">
                <a:solidFill>
                  <a:schemeClr val="bg1"/>
                </a:solidFill>
              </a:rPr>
              <a:t>Kisebb sebesség és adatátvitel</a:t>
            </a:r>
          </a:p>
          <a:p>
            <a:r>
              <a:rPr lang="hu-HU" dirty="0">
                <a:solidFill>
                  <a:schemeClr val="bg1"/>
                </a:solidFill>
              </a:rPr>
              <a:t>Általában régebbi (nagyon régi) számítógépekben 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SDRAM (</a:t>
            </a:r>
            <a:r>
              <a:rPr lang="hu-HU" sz="2800" b="1" u="sng" dirty="0" err="1">
                <a:solidFill>
                  <a:schemeClr val="bg1"/>
                </a:solidFill>
              </a:rPr>
              <a:t>Synchronous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eredeti DDR memória típus, amelyet a DDR2 követett </a:t>
            </a:r>
          </a:p>
          <a:p>
            <a:r>
              <a:rPr lang="hu-HU" dirty="0">
                <a:solidFill>
                  <a:schemeClr val="bg1"/>
                </a:solidFill>
              </a:rPr>
              <a:t>elsők között alkalmazta a kettős adatátviteli sebességet --&gt; nagyobb adatátvitel (</a:t>
            </a:r>
            <a:r>
              <a:rPr lang="hu-HU" dirty="0" err="1">
                <a:solidFill>
                  <a:schemeClr val="bg1"/>
                </a:solidFill>
              </a:rPr>
              <a:t>max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400 MHz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(DOUBLE DATA RATE)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Kevésbé elterjedt és kevésbé használatos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sebesség és adatátviteli sebesség mint a DDR3 és a DDR4 esetében (133~200MHz)</a:t>
            </a:r>
          </a:p>
          <a:p>
            <a:r>
              <a:rPr lang="hu-HU" dirty="0">
                <a:solidFill>
                  <a:schemeClr val="bg1"/>
                </a:solidFill>
              </a:rPr>
              <a:t>Kevésbé kompatibilis az újabb alaplapokkal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2 (DOUBLE DATA RATE 2)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847</Words>
  <Application>Microsoft Office PowerPoint</Application>
  <PresentationFormat>Szélesvásznú</PresentationFormat>
  <Paragraphs>127</Paragraphs>
  <Slides>25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ADLaM Display</vt:lpstr>
      <vt:lpstr>Algerian</vt:lpstr>
      <vt:lpstr>Arial</vt:lpstr>
      <vt:lpstr>Calibri</vt:lpstr>
      <vt:lpstr>Calibri Light</vt:lpstr>
      <vt:lpstr>Cooper Black</vt:lpstr>
      <vt:lpstr>Office-téma</vt:lpstr>
      <vt:lpstr>Processzorok és RAM(ok)</vt:lpstr>
      <vt:lpstr>RAM MEMÓRIA</vt:lpstr>
      <vt:lpstr>Mi a RAM?</vt:lpstr>
      <vt:lpstr>RAM története</vt:lpstr>
      <vt:lpstr>Fontosabb félvezető memóriatípusok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PROCESSZOROK</vt:lpstr>
      <vt:lpstr>Mi az a processzor?</vt:lpstr>
      <vt:lpstr>CPU története</vt:lpstr>
      <vt:lpstr>PROCESSZOR RÉSZEI</vt:lpstr>
      <vt:lpstr>PROCESSZOR feladatai</vt:lpstr>
      <vt:lpstr>PROCESSZOR frekvencia</vt:lpstr>
      <vt:lpstr>PROCESSZOR mag</vt:lpstr>
      <vt:lpstr>Főbb processzor gyártók</vt:lpstr>
      <vt:lpstr>PROCESSZOR FOGLALATOK</vt:lpstr>
      <vt:lpstr>Processzor vásárlás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Processzorok és RAM(ok)</dc:title>
  <dc:creator>Simon Valentin Márk</dc:creator>
  <cp:lastModifiedBy>Simon Valentin Márk</cp:lastModifiedBy>
  <cp:revision>28</cp:revision>
  <dcterms:created xsi:type="dcterms:W3CDTF">2023-10-03T11:38:37Z</dcterms:created>
  <dcterms:modified xsi:type="dcterms:W3CDTF">2023-11-06T07:09:21Z</dcterms:modified>
</cp:coreProperties>
</file>